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343" r:id="rId2"/>
    <p:sldId id="345" r:id="rId3"/>
    <p:sldId id="349" r:id="rId4"/>
    <p:sldId id="351" r:id="rId5"/>
    <p:sldId id="350" r:id="rId6"/>
    <p:sldId id="352" r:id="rId7"/>
    <p:sldId id="353" r:id="rId8"/>
    <p:sldId id="354" r:id="rId9"/>
    <p:sldId id="355" r:id="rId10"/>
    <p:sldId id="35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24" autoAdjust="0"/>
  </p:normalViewPr>
  <p:slideViewPr>
    <p:cSldViewPr snapToGrid="0">
      <p:cViewPr varScale="1">
        <p:scale>
          <a:sx n="96" d="100"/>
          <a:sy n="96" d="100"/>
        </p:scale>
        <p:origin x="2070" y="96"/>
      </p:cViewPr>
      <p:guideLst/>
    </p:cSldViewPr>
  </p:slideViewPr>
  <p:outlineViewPr>
    <p:cViewPr>
      <p:scale>
        <a:sx n="33" d="100"/>
        <a:sy n="33" d="100"/>
      </p:scale>
      <p:origin x="0" y="-26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B24165-77EF-1D09-71CE-3A400F1D4A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E3125-8EC1-16B4-6B19-277BF11DE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1EBED-67B7-44C7-8A3A-2FEA9B30BE9C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BB13B-216B-70D4-68A7-4E5B4B9F80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40546-E487-DA48-3F54-B4F6028ADF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9F86-06AE-4AA2-BA96-1CB27A90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0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535C7-FFB6-4874-922F-AC042D09E2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2DB3-3D4E-43B6-A672-4BEEA840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91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8:55 AM:</a:t>
            </a:r>
            <a:r>
              <a:rPr lang="en-US" baseline="0" dirty="0"/>
              <a:t>  Good morning everyone!  We are going to start the session in 5 minutes. Your camera and mic are turned off by default for the duration of the session. We will be allowing people to unmute during the Q&amp;A part of the session. </a:t>
            </a:r>
          </a:p>
          <a:p>
            <a:endParaRPr lang="en-US" baseline="0" dirty="0"/>
          </a:p>
          <a:p>
            <a:r>
              <a:rPr lang="en-US" baseline="0" dirty="0"/>
              <a:t>At 9:00 AM:  Good morning everyone!  Welcome to OPD’s 29</a:t>
            </a:r>
            <a:r>
              <a:rPr lang="en-US" baseline="30000" dirty="0"/>
              <a:t>th</a:t>
            </a:r>
            <a:r>
              <a:rPr lang="en-US" baseline="0" dirty="0"/>
              <a:t> annual spring planning and zoning conference!   This is the Planning Board track.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4FF3E-BD02-434F-A9E3-B9979DE1F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54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NHMA Conference: The State of Local Land Use Regulations in 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94C8E-77E7-43F9-962B-B55240E358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5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NHMA Conference: The State of Local Land Use Regulations in 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94C8E-77E7-43F9-962B-B55240E358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7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NHMA Conference: The State of Local Land Use Regulations in 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94C8E-77E7-43F9-962B-B55240E358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6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NHMA Conference: The State of Local Land Use Regulations in 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94C8E-77E7-43F9-962B-B55240E358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NHMA Conference: The State of Local Land Use Regulations in 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94C8E-77E7-43F9-962B-B55240E358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4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NHMA Conference: The State of Local Land Use Regulations in 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94C8E-77E7-43F9-962B-B55240E358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NHMA Conference: The State of Local Land Use Regulations in 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94C8E-77E7-43F9-962B-B55240E358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7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NHMA Conference: The State of Local Land Use Regulations in 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94C8E-77E7-43F9-962B-B55240E358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NHMA Conference: The State of Local Land Use Regulations in 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94C8E-77E7-43F9-962B-B55240E358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2FE3C-167B-0ABE-04B7-853D8C88C2FB}"/>
              </a:ext>
            </a:extLst>
          </p:cNvPr>
          <p:cNvSpPr txBox="1"/>
          <p:nvPr userDrawn="1"/>
        </p:nvSpPr>
        <p:spPr>
          <a:xfrm>
            <a:off x="385484" y="744072"/>
            <a:ext cx="79785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97944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OPD 2023 Spring Planning and Zoning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2D-FB9E-4F50-B1B1-F77F1243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3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OPD 2023 Spring Planning and Zoning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2D-FB9E-4F50-B1B1-F77F1243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360147-EC50-E24D-92E2-B254D277B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6313" y="0"/>
            <a:ext cx="308768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4219" y="6042996"/>
            <a:ext cx="1731336" cy="296497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8746D22-DEB8-EE4E-8C4C-B82BEAC3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1" y="1702903"/>
            <a:ext cx="6427596" cy="46688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2" indent="-3572">
              <a:lnSpc>
                <a:spcPts val="1350"/>
              </a:lnSpc>
              <a:tabLst/>
              <a:defRPr/>
            </a:lvl1pPr>
            <a:lvl2pPr>
              <a:lnSpc>
                <a:spcPts val="1350"/>
              </a:lnSpc>
              <a:defRPr/>
            </a:lvl2pPr>
            <a:lvl3pPr>
              <a:lnSpc>
                <a:spcPts val="1350"/>
              </a:lnSpc>
              <a:defRPr/>
            </a:lvl3pPr>
            <a:lvl4pPr>
              <a:lnSpc>
                <a:spcPts val="1350"/>
              </a:lnSpc>
              <a:defRPr/>
            </a:lvl4pPr>
            <a:lvl5pPr>
              <a:lnSpc>
                <a:spcPts val="135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-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75" y="381000"/>
            <a:ext cx="3959465" cy="677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NO MORE THAN TWO LINES.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03082" y="6486983"/>
            <a:ext cx="3086100" cy="23285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NH OPD 2023 Spring Planning and Zoning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3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"/>
            <a:ext cx="9144000" cy="3509963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85484" y="744072"/>
            <a:ext cx="79785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Insert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 hasCustomPrompt="1"/>
          </p:nvPr>
        </p:nvSpPr>
        <p:spPr>
          <a:xfrm>
            <a:off x="1143000" y="2734142"/>
            <a:ext cx="6858000" cy="417512"/>
          </a:xfr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65562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43358A-948F-744C-8DE6-64D5564D5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63CE600F-EC05-EB45-8499-DAF876CF1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082" y="0"/>
            <a:ext cx="8183110" cy="6858000"/>
          </a:xfrm>
        </p:spPr>
        <p:txBody>
          <a:bodyPr anchor="ctr" anchorCtr="0"/>
          <a:lstStyle>
            <a:lvl1pPr>
              <a:lnSpc>
                <a:spcPts val="2734"/>
              </a:lnSpc>
              <a:defRPr sz="2475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HEADLINE GOES HERE. ALL CAPS. </a:t>
            </a:r>
            <a:br>
              <a:rPr lang="en-US" dirty="0"/>
            </a:br>
            <a:r>
              <a:rPr lang="en-US" dirty="0"/>
              <a:t>ONE LINE OR TWO LINES.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94914" y="6486978"/>
            <a:ext cx="525236" cy="273050"/>
          </a:xfrm>
        </p:spPr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4219" y="6042996"/>
            <a:ext cx="1731336" cy="296497"/>
          </a:xfrm>
          <a:prstGeom prst="rect">
            <a:avLst/>
          </a:prstGeom>
        </p:spPr>
      </p:pic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03082" y="6486983"/>
            <a:ext cx="3086100" cy="232855"/>
          </a:xfrm>
        </p:spPr>
        <p:txBody>
          <a:bodyPr/>
          <a:lstStyle/>
          <a:p>
            <a:r>
              <a:rPr lang="en-US"/>
              <a:t>NH OPD 2023 Spring Planning and Zoning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1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OPD 2023 Spring Planning and Zoning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2D-FB9E-4F50-B1B1-F77F1243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OPD 2023 Spring Planning and Zoning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2D-FB9E-4F50-B1B1-F77F1243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OPD 2023 Spring Planning and Zoning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2D-FB9E-4F50-B1B1-F77F1243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OPD 2023 Spring Planning and Zoning Conference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2D-FB9E-4F50-B1B1-F77F1243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6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OPD 2023 Spring Planning and Zoning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2D-FB9E-4F50-B1B1-F77F1243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OPD 2023 Spring Planning and Zoning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2D-FB9E-4F50-B1B1-F77F1243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1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OPD 2023 Spring Planning and Zoning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2D-FB9E-4F50-B1B1-F77F1243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7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OPD 2023 Spring Planning and Zoning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2D-FB9E-4F50-B1B1-F77F1243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4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NH OPD 2023 Spring Planning and Zoning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982D-FB9E-4F50-B1B1-F77F124365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5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661" r:id="rId13"/>
    <p:sldLayoutId id="214748367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gcc.teams.microsoft.com/event/566608dc-a83d-4247-9989-03451fc1cb22@992deae9-1c4c-42c8-a310-5088af55ba7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economy.com/office-of-planning-and-develop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hhousingtoolbox.org/" TargetMode="External"/><Relationship Id="rId3" Type="http://schemas.openxmlformats.org/officeDocument/2006/relationships/hyperlink" Target="https://www.nheconomy.com/office-of-planning-and-development/what-we-do/municipal-and-regional-planning-assistance/osi-planning-and-zoning-training/monthly-webinar-series" TargetMode="External"/><Relationship Id="rId7" Type="http://schemas.openxmlformats.org/officeDocument/2006/relationships/hyperlink" Target="https://www.nheconomy.com/office-of-planning-and-development/what-we-do/municipal-and-regional-planning-assistance/planning-an-zoning-publica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heconomy.com/office-of-planning-and-development/resources/planning-and-zoning-subject-list-and-resources-(1)" TargetMode="External"/><Relationship Id="rId5" Type="http://schemas.openxmlformats.org/officeDocument/2006/relationships/hyperlink" Target="https://www.nheconomy.com/office-of-planning-and-development/what-we-do/municipal-and-regional-planning-assistance/plan-link-listserv" TargetMode="External"/><Relationship Id="rId4" Type="http://schemas.openxmlformats.org/officeDocument/2006/relationships/hyperlink" Target="https://www.nheconomy.com/office-of-planning-and-development/what-we-do/municipal-and-regional-planning-assistance/osi-planning-and-zoning-conferen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F624E-182E-7974-B610-DB577A4F7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35215" y="6406644"/>
            <a:ext cx="459890" cy="273844"/>
          </a:xfrm>
          <a:noFill/>
        </p:spPr>
        <p:txBody>
          <a:bodyPr/>
          <a:lstStyle/>
          <a:p>
            <a:fld id="{96AA15B9-73FC-E943-8A1E-C8D0AB1ACD3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766EC1-4229-3DD9-5266-07A08F69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697" y="1331843"/>
            <a:ext cx="6427596" cy="232575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Resources for Citizen Planners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Heather R. Shank, Director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Office of Planning &amp; Development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BBEB283-8EF4-6119-4559-4C658232CF94}"/>
              </a:ext>
            </a:extLst>
          </p:cNvPr>
          <p:cNvSpPr txBox="1">
            <a:spLocks/>
          </p:cNvSpPr>
          <p:nvPr/>
        </p:nvSpPr>
        <p:spPr>
          <a:xfrm>
            <a:off x="903697" y="3906078"/>
            <a:ext cx="6427596" cy="18180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572" indent="-3572" algn="l" defTabSz="914400" rtl="0" eaLnBrk="1" latinLnBrk="0" hangingPunct="1">
              <a:lnSpc>
                <a:spcPts val="135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3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3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3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3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Sou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thwest Regional Planning Commission</a:t>
            </a:r>
          </a:p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Annual Meeting</a:t>
            </a:r>
          </a:p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June 11, 2024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4C7C1E-41FA-4663-CA21-2DE7DAEC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365760"/>
            <a:ext cx="8310440" cy="769557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  <a:cs typeface="Roboto Medium" panose="02000000000000000000" pitchFamily="2" charset="0"/>
              </a:rPr>
              <a:t>Municipal &amp; Regional Planning Assistance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8D72E-0E4E-EFB3-3F96-35FB3FA1B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9176" y="6351105"/>
            <a:ext cx="5892902" cy="368734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SWRPC – Annual Conference 	                         June 11,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CCD65-BCD2-2A6C-27EE-39A5EC4C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29" y="1586045"/>
            <a:ext cx="7563679" cy="4668868"/>
          </a:xfr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from Land Use Boards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hlinkClick r:id="rId3"/>
              </a:rPr>
              <a:t>Register</a:t>
            </a:r>
            <a:endParaRPr lang="en-US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Questions?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CF021-A95F-9CB9-DBF0-EC573E825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0" y="2090255"/>
            <a:ext cx="7425194" cy="18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9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8D72E-0E4E-EFB3-3F96-35FB3FA1B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9176" y="6351105"/>
            <a:ext cx="5892902" cy="368734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SWRPC – Annual Conference 	                         June 11,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CCD65-BCD2-2A6C-27EE-39A5EC4C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89" y="3686432"/>
            <a:ext cx="7563679" cy="2098142"/>
          </a:xfrm>
        </p:spPr>
        <p:txBody>
          <a:bodyPr anchor="t"/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Functions: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Floodplain Management (NFIP)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State Data Center (dwelling unit surveys)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GIS (NH GRANIT, Zoning Atlas)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	Municipal &amp; Regional Planning Assistance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2000" dirty="0">
                <a:hlinkClick r:id="rId3"/>
              </a:rPr>
              <a:t>Office of Planning &amp; Development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0301C2-BDE0-9239-C4F6-BFDF477CB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51"/>
          <a:stretch/>
        </p:blipFill>
        <p:spPr>
          <a:xfrm>
            <a:off x="420264" y="290490"/>
            <a:ext cx="8303472" cy="31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9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4C7C1E-41FA-4663-CA21-2DE7DAEC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365760"/>
            <a:ext cx="8310440" cy="769557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  <a:cs typeface="Roboto Medium" panose="02000000000000000000" pitchFamily="2" charset="0"/>
              </a:rPr>
              <a:t>Municipal &amp; Regional Planning Assistance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8D72E-0E4E-EFB3-3F96-35FB3FA1B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9176" y="6351105"/>
            <a:ext cx="5892902" cy="368734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SWRPC – Annual Conference 	                         June 11,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CCD65-BCD2-2A6C-27EE-39A5EC4C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29" y="1586045"/>
            <a:ext cx="7563679" cy="4668868"/>
          </a:xfr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Citizen Resources for Planning &amp; Zoning: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Planning &amp; Zoning Handbooks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hlinkClick r:id="rId3"/>
              </a:rPr>
              <a:t>Monthly Webinars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hlinkClick r:id="rId4"/>
              </a:rPr>
              <a:t>Annual Conferences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hlinkClick r:id="rId5"/>
              </a:rPr>
              <a:t>Plan-Link Listserv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hlinkClick r:id="rId6"/>
              </a:rPr>
              <a:t>A to Z Subject List 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hlinkClick r:id="rId7"/>
              </a:rPr>
              <a:t>Other Publications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hlinkClick r:id="rId8"/>
              </a:rPr>
              <a:t>NH Housing Toolbox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6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4C7C1E-41FA-4663-CA21-2DE7DAEC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365760"/>
            <a:ext cx="8310440" cy="769557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  <a:cs typeface="Roboto Medium" panose="02000000000000000000" pitchFamily="2" charset="0"/>
              </a:rPr>
              <a:t>Municipal &amp; Regional Planning Assistance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8D72E-0E4E-EFB3-3F96-35FB3FA1B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9176" y="6351105"/>
            <a:ext cx="5892902" cy="368734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SWRPC – Annual Conference 	                         June 11,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CCD65-BCD2-2A6C-27EE-39A5EC4C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29" y="1586045"/>
            <a:ext cx="7563679" cy="4668868"/>
          </a:xfr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&amp; Zoning Handbooks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C9463-BCA6-AFFC-DACD-C30BF37E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3" y="2019900"/>
            <a:ext cx="3198644" cy="41125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0B0D24-28DD-9F1C-2823-87EAC0C32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441" y="2099412"/>
            <a:ext cx="4146091" cy="38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4C7C1E-41FA-4663-CA21-2DE7DAEC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365760"/>
            <a:ext cx="8310440" cy="769557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  <a:cs typeface="Roboto Medium" panose="02000000000000000000" pitchFamily="2" charset="0"/>
              </a:rPr>
              <a:t>Municipal &amp; Regional Planning Assistance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8D72E-0E4E-EFB3-3F96-35FB3FA1B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9176" y="6351105"/>
            <a:ext cx="5892902" cy="368734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SWRPC – Annual Conference 	                         June 11,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CCD65-BCD2-2A6C-27EE-39A5EC4C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29" y="1586045"/>
            <a:ext cx="7563679" cy="4668868"/>
          </a:xfr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Webinars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B2DAC-F96F-7F19-94D6-A567BC9DE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9" r="9480" b="1950"/>
          <a:stretch/>
        </p:blipFill>
        <p:spPr>
          <a:xfrm>
            <a:off x="818456" y="1987826"/>
            <a:ext cx="5373622" cy="40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6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4C7C1E-41FA-4663-CA21-2DE7DAEC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365760"/>
            <a:ext cx="8310440" cy="769557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  <a:cs typeface="Roboto Medium" panose="02000000000000000000" pitchFamily="2" charset="0"/>
              </a:rPr>
              <a:t>Municipal &amp; Regional Planning Assistance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8D72E-0E4E-EFB3-3F96-35FB3FA1B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9176" y="6351105"/>
            <a:ext cx="5892902" cy="368734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SWRPC – Annual Conference 	                         June 11,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CCD65-BCD2-2A6C-27EE-39A5EC4C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29" y="1586045"/>
            <a:ext cx="7563679" cy="4668868"/>
          </a:xfr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Conference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2A123-7AB5-6A9C-479D-5CF13FCEC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26"/>
          <a:stretch/>
        </p:blipFill>
        <p:spPr>
          <a:xfrm>
            <a:off x="221145" y="1937928"/>
            <a:ext cx="4229100" cy="3767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4DF3D-F3F6-E4E3-4AD3-CD03BFDD9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5" r="20432"/>
          <a:stretch/>
        </p:blipFill>
        <p:spPr>
          <a:xfrm>
            <a:off x="4174434" y="1783147"/>
            <a:ext cx="3438939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4C7C1E-41FA-4663-CA21-2DE7DAEC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365760"/>
            <a:ext cx="8310440" cy="769557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  <a:cs typeface="Roboto Medium" panose="02000000000000000000" pitchFamily="2" charset="0"/>
              </a:rPr>
              <a:t>Municipal &amp; Regional Planning Assistance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8D72E-0E4E-EFB3-3F96-35FB3FA1B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9176" y="6351105"/>
            <a:ext cx="5892902" cy="368734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SWRPC – Annual Conference 	                         June 11,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CCD65-BCD2-2A6C-27EE-39A5EC4C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29" y="1586045"/>
            <a:ext cx="7563679" cy="4668868"/>
          </a:xfr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to Z Subject List 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3A8D61-A14C-E4AE-6E46-9B9B95356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71"/>
          <a:stretch/>
        </p:blipFill>
        <p:spPr>
          <a:xfrm>
            <a:off x="566529" y="1443829"/>
            <a:ext cx="6003236" cy="46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2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4C7C1E-41FA-4663-CA21-2DE7DAEC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365760"/>
            <a:ext cx="8310440" cy="769557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  <a:cs typeface="Roboto Medium" panose="02000000000000000000" pitchFamily="2" charset="0"/>
              </a:rPr>
              <a:t>Municipal &amp; Regional Planning Assistance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8D72E-0E4E-EFB3-3F96-35FB3FA1B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9176" y="6351105"/>
            <a:ext cx="5892902" cy="368734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SWRPC – Annual Conference 	                         June 11,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CCD65-BCD2-2A6C-27EE-39A5EC4C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29" y="1586045"/>
            <a:ext cx="7563679" cy="4668868"/>
          </a:xfr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Publications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1B355-FE78-00D6-48D9-BCF9FB1D6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7" y="2393259"/>
            <a:ext cx="5990070" cy="24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4C7C1E-41FA-4663-CA21-2DE7DAEC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365760"/>
            <a:ext cx="8310440" cy="769557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  <a:cs typeface="Roboto Medium" panose="02000000000000000000" pitchFamily="2" charset="0"/>
              </a:rPr>
              <a:t>Municipal &amp; Regional Planning Assistance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8D72E-0E4E-EFB3-3F96-35FB3FA1B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9176" y="6351105"/>
            <a:ext cx="5892902" cy="368734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SWRPC – Annual Conference 	                         June 11,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CCD65-BCD2-2A6C-27EE-39A5EC4C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29" y="1586045"/>
            <a:ext cx="7563679" cy="4668868"/>
          </a:xfr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 Housing Toolbox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3F2E1-E759-D0C7-645E-F3FBB7C6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0" y="1987826"/>
            <a:ext cx="7517828" cy="39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2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9075C2478364C8928B25691C95D98" ma:contentTypeVersion="16" ma:contentTypeDescription="Create a new document." ma:contentTypeScope="" ma:versionID="e53b5ff7dde0af7ea3f3f55cba7c231d">
  <xsd:schema xmlns:xsd="http://www.w3.org/2001/XMLSchema" xmlns:xs="http://www.w3.org/2001/XMLSchema" xmlns:p="http://schemas.microsoft.com/office/2006/metadata/properties" xmlns:ns2="c5f9f9b8-3300-4868-9d9a-5f58b779183a" xmlns:ns3="341a2710-347c-42d5-a1d1-d834b99e102e" targetNamespace="http://schemas.microsoft.com/office/2006/metadata/properties" ma:root="true" ma:fieldsID="59af76cbe56c59b6ddb78deb540f6242" ns2:_="" ns3:_="">
    <xsd:import namespace="c5f9f9b8-3300-4868-9d9a-5f58b779183a"/>
    <xsd:import namespace="341a2710-347c-42d5-a1d1-d834b99e10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Readm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9f9b8-3300-4868-9d9a-5f58b77918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2a1b82e-40d4-40e7-b69a-f537defa2b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Readme" ma:index="22" nillable="true" ma:displayName="Readme" ma:format="Dropdown" ma:internalName="Readme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a2710-347c-42d5-a1d1-d834b99e102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e97f466-2816-40f5-be64-c6cd6c341f68}" ma:internalName="TaxCatchAll" ma:showField="CatchAllData" ma:web="341a2710-347c-42d5-a1d1-d834b99e1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C08AE-790E-4941-8867-2E2ABF3CF81B}"/>
</file>

<file path=customXml/itemProps2.xml><?xml version="1.0" encoding="utf-8"?>
<ds:datastoreItem xmlns:ds="http://schemas.openxmlformats.org/officeDocument/2006/customXml" ds:itemID="{D80149AB-FE79-4E86-A2BF-90BD0C5556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6155</TotalTime>
  <Words>452</Words>
  <Application>Microsoft Office PowerPoint</Application>
  <PresentationFormat>On-screen Show (4:3)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 Black</vt:lpstr>
      <vt:lpstr>Roboto Medium</vt:lpstr>
      <vt:lpstr>Office Theme</vt:lpstr>
      <vt:lpstr>PowerPoint Presentation</vt:lpstr>
      <vt:lpstr>PowerPoint Presentation</vt:lpstr>
      <vt:lpstr>Municipal &amp; Regional Planning Assistance</vt:lpstr>
      <vt:lpstr>Municipal &amp; Regional Planning Assistance</vt:lpstr>
      <vt:lpstr>Municipal &amp; Regional Planning Assistance</vt:lpstr>
      <vt:lpstr>Municipal &amp; Regional Planning Assistance</vt:lpstr>
      <vt:lpstr>Municipal &amp; Regional Planning Assistance</vt:lpstr>
      <vt:lpstr>Municipal &amp; Regional Planning Assistance</vt:lpstr>
      <vt:lpstr>Municipal &amp; Regional Planning Assistance</vt:lpstr>
      <vt:lpstr>Municipal &amp; Regional Planning 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Gilbert, Jennifer</dc:creator>
  <cp:lastModifiedBy>Shank, Heather</cp:lastModifiedBy>
  <cp:revision>29</cp:revision>
  <dcterms:created xsi:type="dcterms:W3CDTF">2022-04-26T19:28:58Z</dcterms:created>
  <dcterms:modified xsi:type="dcterms:W3CDTF">2024-06-11T18:54:29Z</dcterms:modified>
</cp:coreProperties>
</file>